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64" r:id="rId5"/>
    <p:sldId id="257" r:id="rId6"/>
    <p:sldId id="258" r:id="rId7"/>
    <p:sldId id="259" r:id="rId8"/>
    <p:sldId id="261" r:id="rId9"/>
    <p:sldId id="260" r:id="rId10"/>
    <p:sldId id="262" r:id="rId11"/>
    <p:sldId id="263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4580"/>
    <p:restoredTop sz="86410"/>
  </p:normalViewPr>
  <p:slideViewPr>
    <p:cSldViewPr>
      <p:cViewPr varScale="1">
        <p:scale>
          <a:sx n="115" d="100"/>
          <a:sy n="115" d="100"/>
        </p:scale>
        <p:origin x="2480" y="19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C815E-03A1-466C-9812-7C5EA08620EB}" type="datetimeFigureOut">
              <a:rPr lang="en-US" smtClean="0"/>
              <a:pPr/>
              <a:t>10/31/19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79019-098B-43C2-A627-16BCBD468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28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5073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0608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076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0410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3950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8824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596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10/31/19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10/31/19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10/31/19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10/31/19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98194" y="2033523"/>
            <a:ext cx="6547611" cy="175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0461" y="2515107"/>
            <a:ext cx="8263077" cy="2401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10/31/19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91981" y="6465214"/>
            <a:ext cx="1282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2020ISSMembersMeetingCases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EBF65-0BBA-456D-9A07-27A17D1F0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969" y="391699"/>
            <a:ext cx="8769531" cy="4154984"/>
          </a:xfrm>
          <a:solidFill>
            <a:schemeClr val="bg1"/>
          </a:solidFill>
        </p:spPr>
        <p:txBody>
          <a:bodyPr/>
          <a:lstStyle/>
          <a:p>
            <a:r>
              <a:rPr lang="en-US" sz="2000" dirty="0">
                <a:highlight>
                  <a:srgbClr val="FFFF00"/>
                </a:highlight>
              </a:rPr>
              <a:t>EMAIL: </a:t>
            </a:r>
            <a:r>
              <a:rPr lang="en-US" sz="2000" u="sng" dirty="0">
                <a:solidFill>
                  <a:srgbClr val="FFFF00"/>
                </a:solidFill>
                <a:hlinkClick r:id="rId2"/>
              </a:rPr>
              <a:t>2020ISSMembersMeetingCases@gmail.com </a:t>
            </a:r>
            <a:r>
              <a:rPr lang="en-US" sz="2000" dirty="0">
                <a:solidFill>
                  <a:schemeClr val="bg1"/>
                </a:solidFill>
              </a:rPr>
              <a:t>THIS PPT FOR EACH CASE (subject line</a:t>
            </a:r>
            <a:br>
              <a:rPr lang="en-US" sz="2000" u="sng" dirty="0">
                <a:solidFill>
                  <a:schemeClr val="bg1"/>
                </a:solidFill>
              </a:rPr>
            </a:br>
            <a:r>
              <a:rPr lang="en-US" sz="2000" dirty="0"/>
              <a:t>PPT Template for ISS Barcelona 2020 Barcelona Members Meeting Oct 3-6, 2020.</a:t>
            </a:r>
            <a:br>
              <a:rPr lang="en-US" sz="3600" dirty="0"/>
            </a:br>
            <a:br>
              <a:rPr lang="en-US" sz="1800" dirty="0"/>
            </a:br>
            <a:r>
              <a:rPr lang="en-US" sz="3200" dirty="0"/>
              <a:t>Authors in Presenting Order, Institution, City, State, Country, Main Email for Correspondence:</a:t>
            </a:r>
            <a:br>
              <a:rPr lang="en-US" sz="3200" dirty="0"/>
            </a:br>
            <a:r>
              <a:rPr lang="en-US" sz="3200" dirty="0"/>
              <a:t>___________________________________</a:t>
            </a:r>
            <a:br>
              <a:rPr lang="en-US" sz="3200" dirty="0"/>
            </a:br>
            <a:r>
              <a:rPr lang="en-US" sz="3200" dirty="0"/>
              <a:t>___________________________________</a:t>
            </a:r>
            <a:br>
              <a:rPr lang="en-US" sz="3200" dirty="0"/>
            </a:br>
            <a:r>
              <a:rPr lang="en-US" sz="3200" dirty="0"/>
              <a:t>Submission Number:___________________</a:t>
            </a:r>
            <a:br>
              <a:rPr lang="en-US" sz="3200" dirty="0"/>
            </a:br>
            <a:r>
              <a:rPr lang="en-US" sz="3200" dirty="0"/>
              <a:t>DIAGNOSIS:___________________________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4ED7B5-CF90-4F8A-9C47-AEC5E44FAE8D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81881" y="4548771"/>
            <a:ext cx="8763000" cy="2154436"/>
          </a:xfrm>
        </p:spPr>
        <p:txBody>
          <a:bodyPr/>
          <a:lstStyle/>
          <a:p>
            <a:r>
              <a:rPr lang="en-US" sz="1400" dirty="0">
                <a:solidFill>
                  <a:schemeClr val="bg1"/>
                </a:solidFill>
              </a:rPr>
              <a:t>This PowerPoint is sent by EMAIL-only, 2020ISSMembersMeetingCases@gmail.com</a:t>
            </a:r>
          </a:p>
          <a:p>
            <a:r>
              <a:rPr lang="en-US" sz="1400" dirty="0">
                <a:solidFill>
                  <a:schemeClr val="bg1"/>
                </a:solidFill>
              </a:rPr>
              <a:t>list secret diagnosis is on first page of this PowerPoint.</a:t>
            </a:r>
          </a:p>
          <a:p>
            <a:endParaRPr lang="en-US" sz="1400" u="sng" dirty="0">
              <a:solidFill>
                <a:schemeClr val="bg1"/>
              </a:solidFill>
            </a:endParaRPr>
          </a:p>
          <a:p>
            <a:r>
              <a:rPr lang="en-US" sz="1400" u="sng" dirty="0">
                <a:solidFill>
                  <a:schemeClr val="bg1"/>
                </a:solidFill>
              </a:rPr>
              <a:t>Don’t forget to also FED EX or EXPRESS MAIL your recut(s) +/- IHC glass slides to the following Address:</a:t>
            </a:r>
          </a:p>
          <a:p>
            <a:pPr eaLnBrk="0" fontAlgn="base" hangingPunct="0"/>
            <a:endParaRPr lang="en-US" sz="1400" u="sng" dirty="0">
              <a:solidFill>
                <a:schemeClr val="bg1"/>
              </a:solidFill>
            </a:endParaRPr>
          </a:p>
          <a:p>
            <a:pPr eaLnBrk="0" fontAlgn="base" hangingPunct="0"/>
            <a:r>
              <a:rPr lang="en-US" sz="1400" u="sng" dirty="0">
                <a:solidFill>
                  <a:schemeClr val="bg1"/>
                </a:solidFill>
              </a:rPr>
              <a:t>FED EX ADDRESS</a:t>
            </a:r>
            <a:r>
              <a:rPr lang="en-US" sz="1400" dirty="0">
                <a:solidFill>
                  <a:schemeClr val="bg1"/>
                </a:solidFill>
              </a:rPr>
              <a:t>: C/O Professor Dr. Julie C. </a:t>
            </a:r>
            <a:r>
              <a:rPr lang="en-US" sz="1400" dirty="0" err="1">
                <a:solidFill>
                  <a:schemeClr val="bg1"/>
                </a:solidFill>
              </a:rPr>
              <a:t>Fanburg</a:t>
            </a:r>
            <a:r>
              <a:rPr lang="en-US" sz="1400" dirty="0">
                <a:solidFill>
                  <a:schemeClr val="bg1"/>
                </a:solidFill>
              </a:rPr>
              <a:t>-Smith, ISS Members Meeting Chair, Musculoskeletal Pathologist (cc: J. Smith and M. </a:t>
            </a:r>
            <a:r>
              <a:rPr lang="en-US" sz="1400" dirty="0" err="1">
                <a:solidFill>
                  <a:schemeClr val="bg1"/>
                </a:solidFill>
              </a:rPr>
              <a:t>Sahak</a:t>
            </a:r>
            <a:r>
              <a:rPr lang="en-US" sz="1400" dirty="0">
                <a:solidFill>
                  <a:schemeClr val="bg1"/>
                </a:solidFill>
              </a:rPr>
              <a:t>) FED EX 6829 Elm Street, McLean, VA 22101, Tel: 703-623-7013. No signature required.</a:t>
            </a:r>
          </a:p>
          <a:p>
            <a:endParaRPr lang="en-US" sz="1400" u="sng" dirty="0">
              <a:solidFill>
                <a:schemeClr val="bg1"/>
              </a:solidFill>
            </a:endParaRPr>
          </a:p>
          <a:p>
            <a:r>
              <a:rPr lang="en-US" sz="1400" u="sng" dirty="0">
                <a:solidFill>
                  <a:schemeClr val="bg1"/>
                </a:solidFill>
              </a:rPr>
              <a:t>EXPRESS MAIL ADDRESS</a:t>
            </a:r>
            <a:r>
              <a:rPr lang="en-US" sz="1400" dirty="0">
                <a:solidFill>
                  <a:schemeClr val="bg1"/>
                </a:solidFill>
              </a:rPr>
              <a:t>: C/O Professor Dr. Julie C. </a:t>
            </a:r>
            <a:r>
              <a:rPr lang="en-US" sz="1400" dirty="0" err="1">
                <a:solidFill>
                  <a:schemeClr val="bg1"/>
                </a:solidFill>
              </a:rPr>
              <a:t>Fanburg</a:t>
            </a:r>
            <a:r>
              <a:rPr lang="en-US" sz="1400" dirty="0">
                <a:solidFill>
                  <a:schemeClr val="bg1"/>
                </a:solidFill>
              </a:rPr>
              <a:t>-Smith, ISS Members Meeting Chair, Musculoskeletal Pathologist (cc: J. Smith) 1042 Dead Run Drive, McLean, VA 22101. 703-623-7013 No signature required.</a:t>
            </a:r>
          </a:p>
        </p:txBody>
      </p:sp>
    </p:spTree>
    <p:extLst>
      <p:ext uri="{BB962C8B-B14F-4D97-AF65-F5344CB8AC3E}">
        <p14:creationId xmlns:p14="http://schemas.microsoft.com/office/powerpoint/2010/main" val="3553220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91981" y="6465214"/>
            <a:ext cx="1282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>
                <a:solidFill>
                  <a:schemeClr val="bg1"/>
                </a:solidFill>
              </a:rPr>
              <a:pPr marL="25400">
                <a:lnSpc>
                  <a:spcPct val="100000"/>
                </a:lnSpc>
              </a:pPr>
              <a:t>2</a:t>
            </a:fld>
            <a:endParaRPr spc="-10" dirty="0">
              <a:solidFill>
                <a:schemeClr val="bg1"/>
              </a:solidFill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0600" y="3146125"/>
            <a:ext cx="6948170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0530" algn="l"/>
              </a:tabLst>
            </a:pPr>
            <a:r>
              <a:rPr lang="en-US" dirty="0">
                <a:solidFill>
                  <a:schemeClr val="bg1"/>
                </a:solidFill>
              </a:rPr>
              <a:t>Clinical history: A ___-year-old ___(male/female) presents __(with a/in)____(duration or year) ____ (mass/lesion/other) in the ___(anatomic location: trunk, upper arm, distal arm/hand, upper thigh, knee, lower leg/foot, head and neck) ___ (intraarticular/soft tissue/bone), a ____(multifocal/solitary) process. (50 words).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84170" y="2003805"/>
            <a:ext cx="3376929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5" dirty="0">
                <a:solidFill>
                  <a:schemeClr val="bg1"/>
                </a:solidFill>
                <a:latin typeface="Calibri"/>
                <a:cs typeface="Calibri"/>
              </a:rPr>
              <a:t>Clini</a:t>
            </a:r>
            <a:r>
              <a:rPr sz="4400" spc="-35" dirty="0">
                <a:solidFill>
                  <a:schemeClr val="bg1"/>
                </a:solidFill>
                <a:latin typeface="Calibri"/>
                <a:cs typeface="Calibri"/>
              </a:rPr>
              <a:t>c</a:t>
            </a:r>
            <a:r>
              <a:rPr sz="4400" dirty="0">
                <a:solidFill>
                  <a:schemeClr val="bg1"/>
                </a:solidFill>
                <a:latin typeface="Calibri"/>
                <a:cs typeface="Calibri"/>
              </a:rPr>
              <a:t>al </a:t>
            </a:r>
            <a:r>
              <a:rPr sz="4400" spc="10" dirty="0">
                <a:solidFill>
                  <a:schemeClr val="bg1"/>
                </a:solidFill>
                <a:latin typeface="Calibri"/>
                <a:cs typeface="Calibri"/>
              </a:rPr>
              <a:t>H</a:t>
            </a:r>
            <a:r>
              <a:rPr sz="4400" dirty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4400" spc="-50" dirty="0">
                <a:solidFill>
                  <a:schemeClr val="bg1"/>
                </a:solidFill>
                <a:latin typeface="Calibri"/>
                <a:cs typeface="Calibri"/>
              </a:rPr>
              <a:t>st</a:t>
            </a:r>
            <a:r>
              <a:rPr sz="4400" spc="-5" dirty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4400" spc="25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4400" dirty="0">
                <a:solidFill>
                  <a:schemeClr val="bg1"/>
                </a:solidFill>
                <a:latin typeface="Calibri"/>
                <a:cs typeface="Calibri"/>
              </a:rPr>
              <a:t>y</a:t>
            </a:r>
            <a:endParaRPr sz="440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228600"/>
            <a:ext cx="7396008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4400" dirty="0">
                <a:solidFill>
                  <a:schemeClr val="bg1"/>
                </a:solidFill>
                <a:latin typeface="Calibri"/>
                <a:cs typeface="Calibri"/>
              </a:rPr>
              <a:t>Radiologic Imaging (label all sequences, use up to 6 slides) </a:t>
            </a:r>
            <a:endParaRPr sz="4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4681" y="6465214"/>
            <a:ext cx="1028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chemeClr val="bg1"/>
                </a:solidFill>
                <a:latin typeface="Calibri"/>
                <a:cs typeface="Calibri"/>
              </a:rPr>
              <a:t>3</a:t>
            </a:r>
            <a:endParaRPr sz="120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4</a:t>
            </a:fld>
            <a:endParaRPr spc="-10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9144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       Gross Pathology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2FDF9-012E-43E0-8E9C-FC01B61641B8}"/>
              </a:ext>
            </a:extLst>
          </p:cNvPr>
          <p:cNvSpPr txBox="1"/>
          <p:nvPr/>
        </p:nvSpPr>
        <p:spPr>
          <a:xfrm>
            <a:off x="2090551" y="685800"/>
            <a:ext cx="4962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Pathology Microscopic Pictures (use up to 6 slides)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8491981" y="6465214"/>
            <a:ext cx="1282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>
                <a:solidFill>
                  <a:schemeClr val="bg1"/>
                </a:solidFill>
              </a:rPr>
              <a:pPr marL="25400">
                <a:lnSpc>
                  <a:spcPct val="100000"/>
                </a:lnSpc>
              </a:pPr>
              <a:t>6</a:t>
            </a:fld>
            <a:endParaRPr spc="-1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4DA4C1-90E7-4863-9365-026106C8AAFC}"/>
              </a:ext>
            </a:extLst>
          </p:cNvPr>
          <p:cNvSpPr txBox="1"/>
          <p:nvPr/>
        </p:nvSpPr>
        <p:spPr>
          <a:xfrm>
            <a:off x="1828800" y="1143000"/>
            <a:ext cx="587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Immunostains</a:t>
            </a:r>
            <a:r>
              <a:rPr lang="en-US" dirty="0">
                <a:solidFill>
                  <a:schemeClr val="bg1"/>
                </a:solidFill>
              </a:rPr>
              <a:t>:  pictures or list, give all to make the diagnosis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63"/>
            <a:ext cx="865314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78765" algn="r">
              <a:lnSpc>
                <a:spcPct val="100000"/>
              </a:lnSpc>
            </a:pPr>
            <a:r>
              <a:rPr sz="1200" spc="-10" dirty="0">
                <a:solidFill>
                  <a:schemeClr val="bg1"/>
                </a:solidFill>
                <a:latin typeface="Calibri"/>
                <a:cs typeface="Calibri"/>
              </a:rPr>
              <a:t>7</a:t>
            </a:r>
            <a:endParaRPr sz="12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6115B4-C18A-47D1-A4E2-F1259BCD31D9}"/>
              </a:ext>
            </a:extLst>
          </p:cNvPr>
          <p:cNvSpPr txBox="1"/>
          <p:nvPr/>
        </p:nvSpPr>
        <p:spPr>
          <a:xfrm>
            <a:off x="1828800" y="1143000"/>
            <a:ext cx="635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Molecular/genetics:  pictures or list, give all to make the diagnosis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4681" y="6465214"/>
            <a:ext cx="1028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79F7A1-5801-422E-9E2A-180D6548C2CF}"/>
              </a:ext>
            </a:extLst>
          </p:cNvPr>
          <p:cNvSpPr txBox="1"/>
          <p:nvPr/>
        </p:nvSpPr>
        <p:spPr>
          <a:xfrm>
            <a:off x="240364" y="1371600"/>
            <a:ext cx="85988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ADDITIONAL INFORMATION:</a:t>
            </a:r>
          </a:p>
          <a:p>
            <a:r>
              <a:rPr lang="en-US" dirty="0">
                <a:solidFill>
                  <a:schemeClr val="bg1"/>
                </a:solidFill>
              </a:rPr>
              <a:t>What makes this a great case and how did you work this up to arrive at your conclusion? </a:t>
            </a:r>
          </a:p>
          <a:p>
            <a:r>
              <a:rPr lang="en-US" dirty="0">
                <a:solidFill>
                  <a:schemeClr val="bg1"/>
                </a:solidFill>
              </a:rPr>
              <a:t>Laboratories or extra history:  pictures or list, give all information to make the final diagnosis </a:t>
            </a:r>
          </a:p>
          <a:p>
            <a:r>
              <a:rPr lang="en-US" dirty="0">
                <a:solidFill>
                  <a:schemeClr val="bg1"/>
                </a:solidFill>
              </a:rPr>
              <a:t>(without actually stating the diagnosis)</a:t>
            </a:r>
          </a:p>
          <a:p>
            <a:r>
              <a:rPr lang="en-US" dirty="0">
                <a:solidFill>
                  <a:schemeClr val="bg1"/>
                </a:solidFill>
              </a:rPr>
              <a:t>Please do not hold back on data for a “surprise”.  </a:t>
            </a:r>
          </a:p>
          <a:p>
            <a:r>
              <a:rPr lang="en-US" dirty="0">
                <a:solidFill>
                  <a:schemeClr val="bg1"/>
                </a:solidFill>
              </a:rPr>
              <a:t>If data is pending, then state so.  If it is a surprise, then list it here in the PowerPoint!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IF YOU DO NOT HAVE EXTRA DATA, OR GROSS, OR OTHER, DELETE THAT SLIDE (CLEAN UP) SO THERE ARE NOT EXTRA TEMPLATE SLIDES IN YOUR PPT.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43F7E53882F44DAAC752BC6A789EA0" ma:contentTypeVersion="14" ma:contentTypeDescription="Create a new document." ma:contentTypeScope="" ma:versionID="f448d53c60cbb0c6dc21313823a14e3d">
  <xsd:schema xmlns:xsd="http://www.w3.org/2001/XMLSchema" xmlns:xs="http://www.w3.org/2001/XMLSchema" xmlns:p="http://schemas.microsoft.com/office/2006/metadata/properties" xmlns:ns1="http://schemas.microsoft.com/sharepoint/v3" xmlns:ns2="aa03cc6f-dd9f-4f8f-a22b-a6ada83b1f42" xmlns:ns3="8abb83ac-9ede-4336-b906-43098fa69765" targetNamespace="http://schemas.microsoft.com/office/2006/metadata/properties" ma:root="true" ma:fieldsID="5a1f01a6db4609b2f94aa1cecb2de5e8" ns1:_="" ns2:_="" ns3:_="">
    <xsd:import namespace="http://schemas.microsoft.com/sharepoint/v3"/>
    <xsd:import namespace="aa03cc6f-dd9f-4f8f-a22b-a6ada83b1f42"/>
    <xsd:import namespace="8abb83ac-9ede-4336-b906-43098fa6976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3cc6f-dd9f-4f8f-a22b-a6ada83b1f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bb83ac-9ede-4336-b906-43098fa697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9FD5BB-A2BB-47C3-8DEB-E46FF3C9D6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03cc6f-dd9f-4f8f-a22b-a6ada83b1f42"/>
    <ds:schemaRef ds:uri="8abb83ac-9ede-4336-b906-43098fa697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EF2BFF-3DA1-4019-BDD8-D90095C2499F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8abb83ac-9ede-4336-b906-43098fa69765"/>
    <ds:schemaRef ds:uri="http://schemas.microsoft.com/office/2006/metadata/properties"/>
    <ds:schemaRef ds:uri="http://purl.org/dc/dcmitype/"/>
    <ds:schemaRef ds:uri="aa03cc6f-dd9f-4f8f-a22b-a6ada83b1f42"/>
    <ds:schemaRef ds:uri="http://schemas.microsoft.com/sharepoint/v3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0AC5172-EE9C-4B6E-9907-7DE79BB489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</TotalTime>
  <Words>457</Words>
  <Application>Microsoft Macintosh PowerPoint</Application>
  <PresentationFormat>On-screen Show (4:3)</PresentationFormat>
  <Paragraphs>30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Calibri</vt:lpstr>
      <vt:lpstr>Office Theme</vt:lpstr>
      <vt:lpstr>EMAIL: 2020ISSMembersMeetingCases@gmail.com THIS PPT FOR EACH CASE (subject line PPT Template for ISS Barcelona 2020 Barcelona Members Meeting Oct 3-6, 2020.  Authors in Presenting Order, Institution, City, State, Country, Main Email for Correspondence: ___________________________________ ___________________________________ Submission Number:___________________ DIAGNOSIS:___________________________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Ryan</dc:creator>
  <cp:lastModifiedBy>Patrick Kelly</cp:lastModifiedBy>
  <cp:revision>20</cp:revision>
  <dcterms:created xsi:type="dcterms:W3CDTF">2018-01-14T15:33:25Z</dcterms:created>
  <dcterms:modified xsi:type="dcterms:W3CDTF">2019-10-31T19:48:05Z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2018-01-14T00:00:00Z</vt:filetime>
  </property>
  <property fmtid="{D5CDD505-2E9C-101B-9397-08002B2CF9AE}" pid="3" name="LastSaved">
    <vt:filetime>2018-01-14T00:00:00Z</vt:filetime>
  </property>
  <property fmtid="{D5CDD505-2E9C-101B-9397-08002B2CF9AE}" pid="4" name="ContentTypeId">
    <vt:lpwstr>0x0101004E43F7E53882F44DAAC752BC6A789EA0</vt:lpwstr>
  </property>
</Properties>
</file>